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262" r:id="rId2"/>
    <p:sldId id="314" r:id="rId3"/>
    <p:sldId id="307" r:id="rId4"/>
    <p:sldId id="316" r:id="rId5"/>
    <p:sldId id="318" r:id="rId6"/>
    <p:sldId id="320" r:id="rId7"/>
    <p:sldId id="322" r:id="rId8"/>
    <p:sldId id="324" r:id="rId9"/>
    <p:sldId id="309" r:id="rId10"/>
    <p:sldId id="326" r:id="rId11"/>
    <p:sldId id="328" r:id="rId12"/>
    <p:sldId id="330" r:id="rId13"/>
    <p:sldId id="332" r:id="rId14"/>
    <p:sldId id="334" r:id="rId15"/>
    <p:sldId id="336" r:id="rId16"/>
    <p:sldId id="338" r:id="rId17"/>
    <p:sldId id="340" r:id="rId18"/>
    <p:sldId id="342" r:id="rId19"/>
    <p:sldId id="344" r:id="rId20"/>
    <p:sldId id="346" r:id="rId21"/>
    <p:sldId id="348" r:id="rId22"/>
    <p:sldId id="350" r:id="rId23"/>
    <p:sldId id="352" r:id="rId24"/>
    <p:sldId id="354" r:id="rId25"/>
    <p:sldId id="356" r:id="rId26"/>
    <p:sldId id="358" r:id="rId27"/>
    <p:sldId id="360" r:id="rId28"/>
    <p:sldId id="362" r:id="rId29"/>
    <p:sldId id="308" r:id="rId30"/>
    <p:sldId id="311" r:id="rId31"/>
    <p:sldId id="266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0"/>
  </p:normalViewPr>
  <p:slideViewPr>
    <p:cSldViewPr>
      <p:cViewPr varScale="1">
        <p:scale>
          <a:sx n="42" d="100"/>
          <a:sy n="42" d="100"/>
        </p:scale>
        <p:origin x="4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63B1-508C-4918-BD70-70123319A94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563B6-8DDE-4736-A821-A03A1A2F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82A22-88BC-4810-B1B4-9F6C031F20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5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EAB7-2E37-49FF-8372-A8EE0E3CFB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B314-4C2C-416E-A6F4-39C17E0F21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3A6-50E1-443C-B91E-36BAFD616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426E-5FB0-4310-AD0E-A977F65B50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8314-31B3-4E79-9C80-887B69AA6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F7D0-E485-4709-AD5A-1208C2A7D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CD94-8A1F-4B22-A432-5A982E27B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909A-69A3-49FD-8935-BFA1528C88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7F8C-0347-406D-9CF2-D6EF66E546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7A0A-1B92-4470-B421-5DD8DCCF9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DF4F-C094-4595-96EB-4410B8578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DF363-A80B-4B69-80DB-2229B02FF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929586" cy="5880146"/>
          </a:xfrm>
        </p:spPr>
        <p:txBody>
          <a:bodyPr>
            <a:normAutofit fontScale="90000"/>
          </a:bodyPr>
          <a:lstStyle/>
          <a:p>
            <a:r>
              <a:rPr lang="ru-RU" sz="31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 уроках химии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условиях реализации ФГОС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учитель химии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Шварц Елена Владимировна.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Объект 3"/>
          <p:cNvSpPr>
            <a:spLocks/>
          </p:cNvSpPr>
          <p:nvPr/>
        </p:nvSpPr>
        <p:spPr bwMode="auto">
          <a:xfrm>
            <a:off x="684212" y="2781300"/>
            <a:ext cx="7992243" cy="28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62200" y="990600"/>
            <a:ext cx="6781800" cy="5135563"/>
          </a:xfrm>
        </p:spPr>
        <p:txBody>
          <a:bodyPr/>
          <a:lstStyle/>
          <a:p>
            <a:r>
              <a:rPr lang="ru-RU" sz="3600" dirty="0"/>
              <a:t>На современном уроке, важно </a:t>
            </a:r>
            <a:r>
              <a:rPr lang="ru-RU" sz="3600" u="sng" dirty="0"/>
              <a:t>умение решать реальные жизненные проблемы и самостоятельно работать с </a:t>
            </a:r>
            <a:r>
              <a:rPr lang="ru-RU" sz="3600" u="sng" dirty="0" smtClean="0"/>
              <a:t>информацией.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 lvl="0"/>
            <a:r>
              <a:rPr lang="ru-RU" sz="2800" dirty="0"/>
              <a:t>Пробел   школьников — неумение работать с информацией, представленной в виде разных блоков. </a:t>
            </a:r>
          </a:p>
          <a:p>
            <a:pPr lvl="0"/>
            <a:r>
              <a:rPr lang="ru-RU" sz="2800" dirty="0"/>
              <a:t>Проблема  - определение формата задания. Бывают ситуации, когда научные методы вообще не нужны — надо задействовать интуицию, а то и просто угадать.</a:t>
            </a:r>
          </a:p>
          <a:p>
            <a:pPr lvl="0"/>
            <a:r>
              <a:rPr lang="ru-RU" sz="2800" dirty="0"/>
              <a:t> Проблема  — школьники не умеют привлекать данные, которые не содержатся непосредственно в условиях задания. 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Ситуационные задачи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– </a:t>
            </a:r>
            <a:r>
              <a:rPr lang="ru-RU" dirty="0"/>
              <a:t>это задачи, позволяющие ученику осваивать интеллектуальные операции последовательно в процессе работы с информацией: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ознакомление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→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	                               понимание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→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применение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→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 CYR"/>
                <a:cs typeface="Times New Roman CYR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                             </a:t>
            </a:r>
            <a:r>
              <a:rPr lang="ru-RU" dirty="0" smtClean="0">
                <a:solidFill>
                  <a:srgbClr val="FF0000"/>
                </a:solidFill>
              </a:rPr>
              <a:t>анализ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→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 CYR"/>
                <a:cs typeface="Times New Roman CYR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                        </a:t>
            </a:r>
            <a:r>
              <a:rPr lang="ru-RU" dirty="0" smtClean="0">
                <a:solidFill>
                  <a:srgbClr val="FF0000"/>
                </a:solidFill>
              </a:rPr>
              <a:t>синтез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  <a:cs typeface="Times New Roman CYR"/>
              </a:rPr>
              <a:t>→ </a:t>
            </a:r>
            <a:r>
              <a:rPr lang="ru-RU" dirty="0" smtClean="0">
                <a:solidFill>
                  <a:srgbClr val="FF0000"/>
                </a:solidFill>
              </a:rPr>
              <a:t>оценка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Формула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85813"/>
            <a:ext cx="8786813" cy="53403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ОВЛАДЕНИЕ</a:t>
            </a:r>
            <a:r>
              <a:rPr lang="ru-RU" dirty="0" smtClean="0"/>
              <a:t> =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УСВОЕНИЕ</a:t>
            </a:r>
            <a:r>
              <a:rPr lang="ru-RU" dirty="0" smtClean="0"/>
              <a:t> + </a:t>
            </a:r>
            <a:r>
              <a:rPr lang="ru-RU" dirty="0" smtClean="0">
                <a:solidFill>
                  <a:srgbClr val="00B050"/>
                </a:solidFill>
              </a:rPr>
              <a:t>ПРИМЕНЕНИЕ ЗНАНИЙ НА ПРАКТИКЕ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8437" name="Picture 5" descr="C:\Users\Андрей\Desktop\SAM_06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071810"/>
            <a:ext cx="2178843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F:\света\фото по началке\фото экологический экспресс 4 класс\SDC12060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341406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F:\света\фото по началке\Фото\наз-д 3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1" y="3143247"/>
            <a:ext cx="2873366" cy="215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6057912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Практические задания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для 8 – 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802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990600"/>
            <a:ext cx="7884368" cy="5135563"/>
          </a:xfrm>
        </p:spPr>
        <p:txBody>
          <a:bodyPr/>
          <a:lstStyle/>
          <a:p>
            <a:r>
              <a:rPr lang="ru-RU" sz="2400" dirty="0"/>
              <a:t>Подобные  задачи значимы для учащихся в настоящей и будущей жизни, позволяют организовать самостоятельную работу по изучению учебного материала, поиск дополнительных и необходимых знаний. Задачи составлены так, чтобы учащиеся прорабатывали текст учебника и предложенные дополнительные источники информации, умели находить ответы на поставленные вопросы, проводить эксперименты, проявляли творческие способности при анализе и синтезе знаний, их оценке, то есть учащиеся учатся узнавать что-то новое и применять это новое на практике,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4228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259632" y="990600"/>
            <a:ext cx="7884368" cy="51355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/>
              <a:t>Задачи  позволяют формировать </a:t>
            </a:r>
            <a:r>
              <a:rPr lang="ru-RU" sz="2800" dirty="0" smtClean="0"/>
              <a:t>химические, </a:t>
            </a:r>
            <a:r>
              <a:rPr lang="ru-RU" sz="2800" dirty="0"/>
              <a:t>коммуникативные, интеллектуальные компетенции, использовать разные формы работы учащихся: индивидуальную, парную и групповую, делают урок более содержательным и интересным для учащихся  и преподавателя, способствуют саморазвитию личности в процессе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4003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ПЕРИОДИЧЕСКАЯ СИСТЕМА ЭЛЕМЕНТОВ И ЭЛЕКТРОННОЕ СТРОЕНИЕ АТОМОВ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1. Максимальная концентрация этого элемента отмечена в пигментной сетчатке глаза. По электронной формуле внешнего электронного слоя определите этого элемента: …6s</a:t>
            </a:r>
            <a:r>
              <a:rPr lang="ru-RU" sz="2000" b="1" baseline="30000" dirty="0"/>
              <a:t>2</a:t>
            </a:r>
            <a:r>
              <a:rPr lang="ru-RU" sz="2000" b="1" dirty="0"/>
              <a:t> 6p</a:t>
            </a:r>
            <a:r>
              <a:rPr lang="ru-RU" sz="2000" b="1" baseline="30000" dirty="0"/>
              <a:t>0</a:t>
            </a:r>
            <a:r>
              <a:rPr lang="ru-RU" sz="2000" b="1" dirty="0"/>
              <a:t>. Напишите его названия, символа и порядкового номера, укажите семейство элемента. </a:t>
            </a:r>
          </a:p>
          <a:p>
            <a:r>
              <a:rPr lang="ru-RU" sz="2000" b="1" dirty="0"/>
              <a:t>(Ответ: барий) </a:t>
            </a:r>
          </a:p>
          <a:p>
            <a:r>
              <a:rPr lang="ru-RU" sz="2000" b="1" dirty="0"/>
              <a:t>2. Северная орхидея венерин башмачок растет на почвах, богатых этим элементом. По электронной формуле внешнего электронного слоя определите этого элемента: …4s</a:t>
            </a:r>
            <a:r>
              <a:rPr lang="ru-RU" sz="2000" b="1" baseline="30000" dirty="0"/>
              <a:t>2</a:t>
            </a:r>
            <a:r>
              <a:rPr lang="ru-RU" sz="2000" b="1" dirty="0"/>
              <a:t>4p</a:t>
            </a:r>
            <a:r>
              <a:rPr lang="ru-RU" sz="2000" b="1" baseline="30000" dirty="0"/>
              <a:t>0</a:t>
            </a:r>
            <a:r>
              <a:rPr lang="ru-RU" sz="2000" b="1" dirty="0"/>
              <a:t>. Напишите его названия, символа и порядкового номера, укажите семейство элемента. </a:t>
            </a:r>
          </a:p>
          <a:p>
            <a:r>
              <a:rPr lang="ru-RU" sz="2000" b="1" dirty="0"/>
              <a:t>(Ответ: кальций)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/>
              <a:t>Определение положения элементов в ПСХЭ по электронным формулам: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1. Этот химический элемент преимущественно концентрируется в ногтях. Определите положение этого элемента в периодической системе элементов (период, группа, подгруппа) по электронной формуле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1s</a:t>
            </a:r>
            <a:r>
              <a:rPr lang="ru-RU" sz="2400" baseline="30000" dirty="0"/>
              <a:t>2</a:t>
            </a:r>
            <a:r>
              <a:rPr lang="ru-RU" sz="2400" dirty="0"/>
              <a:t> 2s</a:t>
            </a:r>
            <a:r>
              <a:rPr lang="ru-RU" sz="2400" baseline="30000" dirty="0"/>
              <a:t>2</a:t>
            </a:r>
            <a:r>
              <a:rPr lang="ru-RU" sz="2400" dirty="0"/>
              <a:t> 2p</a:t>
            </a:r>
            <a:r>
              <a:rPr lang="ru-RU" sz="2400" baseline="30000" dirty="0"/>
              <a:t>6</a:t>
            </a:r>
            <a:r>
              <a:rPr lang="ru-RU" sz="2400" dirty="0"/>
              <a:t> 3s</a:t>
            </a:r>
            <a:r>
              <a:rPr lang="ru-RU" sz="2400" baseline="30000" dirty="0"/>
              <a:t>2</a:t>
            </a:r>
            <a:r>
              <a:rPr lang="ru-RU" sz="2400" dirty="0"/>
              <a:t> 3p</a:t>
            </a:r>
            <a:r>
              <a:rPr lang="ru-RU" sz="2400" baseline="30000" dirty="0"/>
              <a:t>6</a:t>
            </a:r>
            <a:r>
              <a:rPr lang="ru-RU" sz="2400" dirty="0"/>
              <a:t> 3d</a:t>
            </a:r>
            <a:r>
              <a:rPr lang="ru-RU" sz="2400" baseline="30000" dirty="0"/>
              <a:t>3</a:t>
            </a:r>
            <a:r>
              <a:rPr lang="ru-RU" sz="2400" dirty="0"/>
              <a:t>4s</a:t>
            </a:r>
            <a:r>
              <a:rPr lang="ru-RU" sz="2400" baseline="30000" dirty="0"/>
              <a:t>2</a:t>
            </a:r>
            <a:r>
              <a:rPr lang="ru-RU" sz="2400" dirty="0"/>
              <a:t>. 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Ответ: ванадий). </a:t>
            </a:r>
          </a:p>
          <a:p>
            <a:r>
              <a:rPr lang="ru-RU" sz="2400" dirty="0"/>
              <a:t>2. Розовые лепестки роз при избытке этого элемента становятся голубыми и даже черными. Определите положение этого элемента в периодической системе элементов (период, группа, подгруппа) по электронной формуле: </a:t>
            </a:r>
            <a:endParaRPr lang="ru-RU" sz="2400" dirty="0" smtClean="0"/>
          </a:p>
          <a:p>
            <a:r>
              <a:rPr lang="ru-RU" sz="2400" dirty="0" smtClean="0"/>
              <a:t>1s</a:t>
            </a:r>
            <a:r>
              <a:rPr lang="ru-RU" sz="2400" baseline="30000" dirty="0" smtClean="0"/>
              <a:t>2 </a:t>
            </a:r>
            <a:r>
              <a:rPr lang="ru-RU" sz="2400" dirty="0"/>
              <a:t>2s</a:t>
            </a:r>
            <a:r>
              <a:rPr lang="ru-RU" sz="2400" baseline="30000" dirty="0"/>
              <a:t>2</a:t>
            </a:r>
            <a:r>
              <a:rPr lang="ru-RU" sz="2400" dirty="0"/>
              <a:t> 2p</a:t>
            </a:r>
            <a:r>
              <a:rPr lang="ru-RU" sz="2400" baseline="30000" dirty="0"/>
              <a:t>6</a:t>
            </a:r>
            <a:r>
              <a:rPr lang="ru-RU" sz="2400" dirty="0"/>
              <a:t> 3s</a:t>
            </a:r>
            <a:r>
              <a:rPr lang="ru-RU" sz="2400" baseline="30000" dirty="0"/>
              <a:t>2</a:t>
            </a:r>
            <a:r>
              <a:rPr lang="ru-RU" sz="2400" dirty="0"/>
              <a:t> 3p</a:t>
            </a:r>
            <a:r>
              <a:rPr lang="ru-RU" sz="2400" baseline="30000" dirty="0"/>
              <a:t>6</a:t>
            </a:r>
            <a:r>
              <a:rPr lang="ru-RU" sz="2400" dirty="0"/>
              <a:t> 3d</a:t>
            </a:r>
            <a:r>
              <a:rPr lang="ru-RU" sz="2400" baseline="30000" dirty="0"/>
              <a:t>10</a:t>
            </a:r>
            <a:r>
              <a:rPr lang="ru-RU" sz="2400" dirty="0"/>
              <a:t>4s</a:t>
            </a:r>
            <a:r>
              <a:rPr lang="ru-RU" sz="2400" baseline="30000" dirty="0"/>
              <a:t>1</a:t>
            </a:r>
            <a:r>
              <a:rPr lang="ru-RU" sz="2400" dirty="0"/>
              <a:t>.</a:t>
            </a:r>
          </a:p>
          <a:p>
            <a:r>
              <a:rPr lang="ru-RU" sz="2400" dirty="0"/>
              <a:t>(Ответ: медь).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03263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Задания </a:t>
            </a:r>
            <a:r>
              <a:rPr lang="ru-RU" sz="3200" dirty="0"/>
              <a:t>функциональной грамотности </a:t>
            </a:r>
            <a:r>
              <a:rPr lang="ru-RU" sz="3200" dirty="0" smtClean="0"/>
              <a:t>на уроках химии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90600"/>
            <a:ext cx="7067128" cy="5135563"/>
          </a:xfrm>
        </p:spPr>
        <p:txBody>
          <a:bodyPr/>
          <a:lstStyle/>
          <a:p>
            <a:r>
              <a:rPr lang="ru-RU" dirty="0" smtClean="0"/>
              <a:t>1.Какие </a:t>
            </a:r>
            <a:r>
              <a:rPr lang="ru-RU" dirty="0"/>
              <a:t>химические элементы названы в честь стран? Приведите не менее четырех названий. Укажите количество  протонов и нейтронов, содержащихся в ядрах атомов, названных вами </a:t>
            </a:r>
            <a:r>
              <a:rPr lang="ru-RU" dirty="0" smtClean="0"/>
              <a:t>элементах(за </a:t>
            </a:r>
            <a:r>
              <a:rPr lang="ru-RU" dirty="0"/>
              <a:t>каждое название и </a:t>
            </a:r>
            <a:r>
              <a:rPr lang="ru-RU" dirty="0" smtClean="0"/>
              <a:t>страну- 1б, протоны </a:t>
            </a:r>
            <a:r>
              <a:rPr lang="ru-RU" dirty="0"/>
              <a:t>и </a:t>
            </a:r>
            <a:r>
              <a:rPr lang="ru-RU" dirty="0" smtClean="0"/>
              <a:t>нейтроны-1б)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lvl="0" algn="r"/>
            <a:r>
              <a:rPr lang="ru-RU" b="1" dirty="0">
                <a:solidFill>
                  <a:srgbClr val="000066"/>
                </a:solidFill>
              </a:rPr>
              <a:t>«Выживает </a:t>
            </a: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не </a:t>
            </a:r>
            <a:r>
              <a:rPr lang="ru-RU" b="1" dirty="0">
                <a:solidFill>
                  <a:srgbClr val="000066"/>
                </a:solidFill>
              </a:rPr>
              <a:t>самый сильный или </a:t>
            </a: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самый </a:t>
            </a:r>
            <a:r>
              <a:rPr lang="ru-RU" b="1" dirty="0">
                <a:solidFill>
                  <a:srgbClr val="000066"/>
                </a:solidFill>
              </a:rPr>
              <a:t>умный, </a:t>
            </a: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а </a:t>
            </a:r>
            <a:r>
              <a:rPr lang="ru-RU" b="1" dirty="0">
                <a:solidFill>
                  <a:srgbClr val="000066"/>
                </a:solidFill>
              </a:rPr>
              <a:t>тот, кто быстрее откликнется </a:t>
            </a: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на </a:t>
            </a:r>
            <a:r>
              <a:rPr lang="ru-RU" b="1" dirty="0">
                <a:solidFill>
                  <a:srgbClr val="000066"/>
                </a:solidFill>
              </a:rPr>
              <a:t>изменения»</a:t>
            </a:r>
            <a:br>
              <a:rPr lang="ru-RU" b="1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Ч.Дарвин</a:t>
            </a:r>
            <a:r>
              <a:rPr lang="ru-RU" b="1" dirty="0">
                <a:solidFill>
                  <a:srgbClr val="000066"/>
                </a:solidFill>
              </a:rPr>
              <a:t/>
            </a:r>
            <a:br>
              <a:rPr lang="ru-RU" b="1" dirty="0">
                <a:solidFill>
                  <a:srgbClr val="000066"/>
                </a:solidFill>
              </a:rPr>
            </a:b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90600"/>
            <a:ext cx="8507288" cy="5135563"/>
          </a:xfrm>
        </p:spPr>
        <p:txBody>
          <a:bodyPr/>
          <a:lstStyle/>
          <a:p>
            <a:r>
              <a:rPr lang="ru-RU" dirty="0" smtClean="0"/>
              <a:t>Рутений </a:t>
            </a:r>
            <a:r>
              <a:rPr lang="ru-RU" dirty="0"/>
              <a:t>(</a:t>
            </a:r>
            <a:r>
              <a:rPr lang="ru-RU" dirty="0" err="1"/>
              <a:t>Ru</a:t>
            </a:r>
            <a:r>
              <a:rPr lang="ru-RU" dirty="0"/>
              <a:t>) – назван в честь России; протонов  44, нейтронов 57.       </a:t>
            </a:r>
          </a:p>
          <a:p>
            <a:r>
              <a:rPr lang="ru-RU" dirty="0"/>
              <a:t>Полоний (</a:t>
            </a:r>
            <a:r>
              <a:rPr lang="ru-RU" dirty="0" err="1"/>
              <a:t>Po</a:t>
            </a:r>
            <a:r>
              <a:rPr lang="ru-RU" dirty="0"/>
              <a:t>) – в честь Польши; протонов  84, нейтронов 37.                    </a:t>
            </a:r>
          </a:p>
          <a:p>
            <a:r>
              <a:rPr lang="ru-RU" dirty="0"/>
              <a:t>Франций (</a:t>
            </a:r>
            <a:r>
              <a:rPr lang="ru-RU" dirty="0" err="1"/>
              <a:t>Fr</a:t>
            </a:r>
            <a:r>
              <a:rPr lang="ru-RU" dirty="0"/>
              <a:t>) – в честь Франции; протонов  87, нейтронов 35</a:t>
            </a:r>
          </a:p>
          <a:p>
            <a:r>
              <a:rPr lang="ru-RU" dirty="0"/>
              <a:t>Германий (</a:t>
            </a:r>
            <a:r>
              <a:rPr lang="ru-RU" dirty="0" err="1"/>
              <a:t>Ge</a:t>
            </a:r>
            <a:r>
              <a:rPr lang="ru-RU" dirty="0"/>
              <a:t>) – в честь Германии; протонов  32, нейтронов 40.           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Задания функциональной грамотности на уроках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90600"/>
            <a:ext cx="8435280" cy="5135563"/>
          </a:xfrm>
        </p:spPr>
        <p:txBody>
          <a:bodyPr/>
          <a:lstStyle/>
          <a:p>
            <a:r>
              <a:rPr lang="ru-RU" dirty="0"/>
              <a:t>Вы входите в малознакомую квартиру, которая затемнена. Электричество отключено, но есть две лампы: газовая и керосиновая. Что Вы зажжете в первую очередь? (1 балл)</a:t>
            </a:r>
            <a:br>
              <a:rPr lang="ru-RU" dirty="0"/>
            </a:br>
            <a:r>
              <a:rPr lang="ru-RU" dirty="0"/>
              <a:t>Дополнительный вопрос: где еще применяется газ (предположите, какой) и керосин?(2 балла)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90600"/>
            <a:ext cx="8435280" cy="5135563"/>
          </a:xfrm>
        </p:spPr>
        <p:txBody>
          <a:bodyPr/>
          <a:lstStyle/>
          <a:p>
            <a:r>
              <a:rPr lang="ru-RU" dirty="0"/>
              <a:t>Спичку(1балл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</a:t>
            </a:r>
            <a:r>
              <a:rPr lang="ru-RU" dirty="0"/>
              <a:t>газовой лампе- природный газ  (применяется как топливо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Керосин    (растворитель</a:t>
            </a:r>
            <a:r>
              <a:rPr lang="ru-RU" dirty="0"/>
              <a:t>, дизельное и авиационное топливо, удаление ржавчины) 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/>
              <a:t>2 балла)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Задания функциональной грамотности на уроках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90600"/>
            <a:ext cx="8435280" cy="5135563"/>
          </a:xfrm>
        </p:spPr>
        <p:txBody>
          <a:bodyPr/>
          <a:lstStyle/>
          <a:p>
            <a:r>
              <a:rPr lang="ru-RU" dirty="0"/>
              <a:t>Чтобы Золушка не смогла поехать на бал, мачеха придумала ей работу: она смешала  древесные стружки с мелкими железными гвоздями, сахар и речным песком и велела Золушке очистить сахар, а гвозди сложить в отдельную коробку. Золушка быстро справилась с заданием и успела поехать на бал. Объясните , как можно быстро справиться с заданием мачехи. (3б)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90600"/>
            <a:ext cx="7859216" cy="5135563"/>
          </a:xfrm>
        </p:spPr>
        <p:txBody>
          <a:bodyPr/>
          <a:lstStyle/>
          <a:p>
            <a:r>
              <a:rPr lang="ru-RU" dirty="0"/>
              <a:t>Древесные стружки от мелких железных гвоздей можно разделить при помощи магнита. Сахар с речным песком растворить в воде ,профильтровать, выпарить </a:t>
            </a:r>
            <a:r>
              <a:rPr lang="ru-RU" dirty="0" smtClean="0"/>
              <a:t>воду (3 </a:t>
            </a:r>
            <a:r>
              <a:rPr lang="ru-RU" dirty="0"/>
              <a:t>балла)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Задания функциональной грамотности на уроках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 из нас не мечтал разыскать сокровища, спрятанные когда-то, в глубине веков, морскими пиратами?! Если разгадаете головоломку, то узнаете, как наверняка найти настоящий </a:t>
            </a:r>
            <a:r>
              <a:rPr lang="ru-RU" dirty="0" smtClean="0"/>
              <a:t>клад(6 </a:t>
            </a:r>
            <a:r>
              <a:rPr lang="ru-RU" dirty="0"/>
              <a:t>баллов)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411760" y="4509120"/>
          <a:ext cx="6480720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err="1">
                          <a:effectLst/>
                        </a:rPr>
                        <a:t>Si</a:t>
                      </a:r>
                      <a:r>
                        <a:rPr lang="ru-RU" sz="2000" dirty="0">
                          <a:effectLst/>
                        </a:rPr>
                        <a:t> – тон,   </a:t>
                      </a:r>
                      <a:r>
                        <a:rPr lang="ru-RU" sz="2000" dirty="0" err="1">
                          <a:effectLst/>
                        </a:rPr>
                        <a:t>Ar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ru-RU" sz="2000" dirty="0" err="1">
                          <a:effectLst/>
                        </a:rPr>
                        <a:t>оящ</a:t>
                      </a:r>
                      <a:r>
                        <a:rPr lang="ru-RU" sz="2000" dirty="0">
                          <a:effectLst/>
                        </a:rPr>
                        <a:t>,   </a:t>
                      </a:r>
                      <a:r>
                        <a:rPr lang="ru-RU" sz="2000" dirty="0" err="1">
                          <a:effectLst/>
                        </a:rPr>
                        <a:t>Ne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ru-RU" sz="2000" dirty="0" err="1">
                          <a:effectLst/>
                        </a:rPr>
                        <a:t>др</a:t>
                      </a:r>
                      <a:r>
                        <a:rPr lang="ru-RU" sz="2000" dirty="0">
                          <a:effectLst/>
                        </a:rPr>
                        <a:t>,   </a:t>
                      </a:r>
                      <a:r>
                        <a:rPr lang="ru-RU" sz="2000" dirty="0" err="1">
                          <a:effectLst/>
                        </a:rPr>
                        <a:t>Fe</a:t>
                      </a:r>
                      <a:r>
                        <a:rPr lang="ru-RU" sz="2000" dirty="0">
                          <a:effectLst/>
                        </a:rPr>
                        <a:t> – ад,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Mg</a:t>
                      </a:r>
                      <a:r>
                        <a:rPr lang="ru-RU" sz="2000" dirty="0">
                          <a:effectLst/>
                        </a:rPr>
                        <a:t> - - э,   F – Ий,   </a:t>
                      </a:r>
                      <a:r>
                        <a:rPr lang="ru-RU" sz="2000" dirty="0" err="1">
                          <a:effectLst/>
                        </a:rPr>
                        <a:t>Cr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,   </a:t>
                      </a:r>
                      <a:r>
                        <a:rPr lang="ru-RU" sz="2000" dirty="0" err="1">
                          <a:effectLst/>
                        </a:rPr>
                        <a:t>Cl</a:t>
                      </a:r>
                      <a:r>
                        <a:rPr lang="ru-RU" sz="2000" dirty="0">
                          <a:effectLst/>
                        </a:rPr>
                        <a:t> –</a:t>
                      </a:r>
                      <a:r>
                        <a:rPr lang="ru-RU" sz="2000" dirty="0" err="1">
                          <a:effectLst/>
                        </a:rPr>
                        <a:t>аст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Li</a:t>
                      </a:r>
                      <a:r>
                        <a:rPr lang="ru-RU" sz="2000" dirty="0">
                          <a:effectLst/>
                        </a:rPr>
                        <a:t> – хо,   </a:t>
                      </a:r>
                      <a:r>
                        <a:rPr lang="ru-RU" sz="2000" dirty="0" err="1">
                          <a:effectLst/>
                        </a:rPr>
                        <a:t>Sc</a:t>
                      </a:r>
                      <a:r>
                        <a:rPr lang="ru-RU" sz="2000" dirty="0">
                          <a:effectLst/>
                        </a:rPr>
                        <a:t> – Ий,   N – </a:t>
                      </a:r>
                      <a:r>
                        <a:rPr lang="ru-RU" sz="2000" dirty="0" err="1">
                          <a:effectLst/>
                        </a:rPr>
                        <a:t>рош</a:t>
                      </a:r>
                      <a:r>
                        <a:rPr lang="ru-RU" sz="2000" dirty="0">
                          <a:effectLst/>
                        </a:rPr>
                        <a:t>,   </a:t>
                      </a:r>
                      <a:r>
                        <a:rPr lang="ru-RU" sz="2000" dirty="0" err="1">
                          <a:effectLst/>
                        </a:rPr>
                        <a:t>Na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ru-RU" sz="2000" dirty="0" err="1">
                          <a:effectLst/>
                        </a:rPr>
                        <a:t>уг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990600"/>
            <a:ext cx="7787208" cy="5135563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dirty="0"/>
              <a:t>Если расположить символы химических элементов в порядке возрастания их порядковых номеров, то из набора букв, записанных рядом с химическими знаками, получится фраза: </a:t>
            </a:r>
            <a:r>
              <a:rPr lang="ru-RU" b="1" dirty="0"/>
              <a:t>«Хороший друг – это настоящий клад».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Задания функциональной грамотности на уроках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Уходя на работу, мама попросила  Ксюшу  постирать тюль и свести пятно от ржавчины лимонной кислотой. Покопавшись в книге «Домоводство», Ксюша поняла, что нужно приготовить 10%-й раствор кислоты и погрузить туда на 30 мин ткань с ржавым пятном размером с её ладошку. </a:t>
            </a:r>
            <a:endParaRPr lang="ru-RU" sz="2400" dirty="0" smtClean="0"/>
          </a:p>
          <a:p>
            <a:r>
              <a:rPr lang="ru-RU" sz="2400" dirty="0" smtClean="0"/>
              <a:t>Будь </a:t>
            </a:r>
            <a:r>
              <a:rPr lang="ru-RU" sz="2400" dirty="0"/>
              <a:t>вы Ксюшей, сколько взяли бы воды и кислоты для приготовления раствора?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какой ёмкости выводили бы пятно?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sun9-47.userapi.com/c856036/v856036326/1d5ac7/X_XZefsGY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3901548" cy="49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00694" y="1428736"/>
            <a:ext cx="2928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dirty="0" smtClean="0"/>
              <a:t>Выданы два реактива: глюкоза и крахмал. Распознать вещества при помощи предложенных химических реактивов. Составить уравнения протекающих реакций.</a:t>
            </a:r>
          </a:p>
          <a:p>
            <a:pPr algn="just" eaLnBrk="1" hangingPunct="1"/>
            <a:r>
              <a:rPr lang="ru-RU" dirty="0" smtClean="0"/>
              <a:t>Перед вами разные виды вареной колбасы. Говорят, что в колбасу добавляют крахмал. Определите, есть ли в колбасе разных видов крахмал.</a:t>
            </a:r>
          </a:p>
        </p:txBody>
      </p:sp>
    </p:spTree>
    <p:extLst>
      <p:ext uri="{BB962C8B-B14F-4D97-AF65-F5344CB8AC3E}">
        <p14:creationId xmlns:p14="http://schemas.microsoft.com/office/powerpoint/2010/main" val="8259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654296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за пределами школы: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жизни надо уметь читать инструкции и этикетки по использованию различных химических веществ, стиральных порошков, чистящих средств в быту, приготовление растворов в консервировании, солении и т. д., читать инструкции по применению лекарств.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go1.imgsmail.ru/imgpreview?key=http%3A//zdraveda.com/sites/default/files/u39/2011/03/dsc01173.jpg&amp;mb=imgdb_preview_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23336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zdorovieinfo.ru/upload/images/allergy-za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20939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vi.ill.in.ua/m/625x469/581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43248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1.liveinternet.ru/images/attach/c/9/126/329/126329243_3416556_image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786322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img1.liveinternet.ru/images/attach/b/4/103/321/103321649_ogurcu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786322"/>
            <a:ext cx="21431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images.ru.prom.st/190953154_w640_h2048_00036662.jpg?PIMAGE_ID=1909531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786322"/>
            <a:ext cx="18573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0129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Современный человек должен уметь быстро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адаптироваться к изменениям,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происходящим в мире.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1\Desktop\QqQVCydAR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57531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14752"/>
            <a:ext cx="3571900" cy="2416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42"/>
            <a:ext cx="2208201" cy="2786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 descr="https://webattach.mail.yandex.net/message_part_real/5ZMXuAIzHUQ.jpg?sid=A80p4uUBfGL%2AtWtMoBK066q2jg2InUV%2FiBsG%2FB5v5ILIyDne2d%2AFdmufpAxJ2XGlYdeWLZI4VcecMAS7t5ZJyA%3D%3D&amp;_uid=253572658&amp;exif_rotate=y&amp;hid=1.5&amp;ids=160722211701785306&amp;name=5ZMXuAIzHUQ.jpg&amp;no_disposition=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04"/>
            <a:ext cx="3357586" cy="314764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7"/>
          <p:cNvSpPr>
            <a:spLocks noGrp="1"/>
          </p:cNvSpPr>
          <p:nvPr>
            <p:ph idx="1"/>
          </p:nvPr>
        </p:nvSpPr>
        <p:spPr>
          <a:xfrm>
            <a:off x="1547664" y="188641"/>
            <a:ext cx="7596336" cy="424847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текстом.</a:t>
            </a:r>
          </a:p>
        </p:txBody>
      </p:sp>
      <p:pic>
        <p:nvPicPr>
          <p:cNvPr id="2050" name="Picture 2" descr="D:\учитель года 2016\Конкурс Признание\фотографии с урока\DSC03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585791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331640" y="765175"/>
            <a:ext cx="7632973" cy="4525963"/>
          </a:xfrm>
        </p:spPr>
        <p:txBody>
          <a:bodyPr/>
          <a:lstStyle/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“Учиться быть грамотным, чтобы грамотно учиться ”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6267450" cy="333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331640" y="16288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b="1" dirty="0" smtClean="0">
              <a:solidFill>
                <a:srgbClr val="800000"/>
              </a:solidFill>
            </a:endParaRPr>
          </a:p>
          <a:p>
            <a:pPr algn="ctr">
              <a:buFontTx/>
              <a:buNone/>
            </a:pPr>
            <a:endParaRPr lang="ru-RU" b="1" dirty="0" smtClean="0">
              <a:solidFill>
                <a:srgbClr val="800000"/>
              </a:solidFill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Термин «функциональная грамотность»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90600"/>
            <a:ext cx="8507288" cy="51355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800" dirty="0" smtClean="0"/>
              <a:t>был </a:t>
            </a:r>
            <a:r>
              <a:rPr lang="ru-RU" sz="2800" dirty="0"/>
              <a:t>введен в 1957 году ЮНЕСКО, наряду с понятиями «грамотность» и «минимальная грамотность». Грамотность – это навыки чтения, письма, счета и работы с документами. Минимальная грамотность – это способность читать и писать простые сообщения. </a:t>
            </a:r>
            <a:endParaRPr lang="ru-RU" sz="2800" dirty="0" smtClean="0"/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функциональной грамотности – сложный, многосторонний, длительный процесс. </a:t>
            </a:r>
            <a:r>
              <a:rPr lang="ru-RU" sz="2800" dirty="0" smtClean="0"/>
              <a:t>   Достичь </a:t>
            </a:r>
            <a:r>
              <a:rPr lang="ru-RU" sz="2800" dirty="0"/>
              <a:t>нужных результатов можно лишь умело, грамотно сочетая в своей работе различные современные образовательные педагогические технологии.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1769-373D-46F7-9478-C9DDE20F54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1124744"/>
            <a:ext cx="6781800" cy="5135563"/>
          </a:xfrm>
        </p:spPr>
        <p:txBody>
          <a:bodyPr/>
          <a:lstStyle/>
          <a:p>
            <a:r>
              <a:rPr lang="ru-RU" sz="3600" dirty="0" smtClean="0"/>
              <a:t>Задачи педагогов в  общеобразовательных школах </a:t>
            </a:r>
            <a:r>
              <a:rPr lang="ru-RU" sz="3600" u="sng" dirty="0" smtClean="0"/>
              <a:t>дать </a:t>
            </a:r>
            <a:r>
              <a:rPr lang="ru-RU" sz="3600" u="sng" dirty="0"/>
              <a:t>сильные предметные знания</a:t>
            </a:r>
            <a:r>
              <a:rPr lang="ru-RU" sz="3600" dirty="0"/>
              <a:t>, </a:t>
            </a:r>
            <a:r>
              <a:rPr lang="ru-RU" sz="3600" dirty="0" smtClean="0"/>
              <a:t>и научить применять </a:t>
            </a:r>
            <a:r>
              <a:rPr lang="ru-RU" sz="3600" dirty="0"/>
              <a:t>их в реальных, жизненных </a:t>
            </a:r>
            <a:r>
              <a:rPr lang="ru-RU" sz="3600" dirty="0" smtClean="0"/>
              <a:t>ситуациях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62200" y="990600"/>
            <a:ext cx="6781800" cy="5135563"/>
          </a:xfrm>
        </p:spPr>
        <p:txBody>
          <a:bodyPr/>
          <a:lstStyle/>
          <a:p>
            <a:r>
              <a:rPr lang="ru-RU" dirty="0"/>
              <a:t>Обучение учащихся самостоятельно добывать, анализировать, структурировать и эффективно использовать информацию для максимальной самореализации и полезного участия в жизни общества выступает ведущим направлением модернизации  системы </a:t>
            </a:r>
            <a:r>
              <a:rPr lang="ru-RU" dirty="0" smtClean="0"/>
              <a:t>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990600"/>
            <a:ext cx="8676456" cy="5135563"/>
          </a:xfrm>
        </p:spPr>
        <p:txBody>
          <a:bodyPr/>
          <a:lstStyle/>
          <a:p>
            <a:r>
              <a:rPr lang="ru-RU" dirty="0"/>
              <a:t>В условиях модернизации роль предметов естественно научных дисциплин, имеющей множество «пограничных» с другими дисциплинами областей исследования возрастает и обеспечивает разработку эффективных путей и средств решения жизненно важных, для людей, задач и проблем (производство энергии, защита окружающей среды, здравоохранение и </a:t>
            </a:r>
            <a:r>
              <a:rPr lang="ru-RU" dirty="0" smtClean="0"/>
              <a:t>другие).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62200" y="990600"/>
            <a:ext cx="6781800" cy="5135563"/>
          </a:xfrm>
        </p:spPr>
        <p:txBody>
          <a:bodyPr/>
          <a:lstStyle/>
          <a:p>
            <a:r>
              <a:rPr lang="ru-RU" dirty="0"/>
              <a:t>Ядром данного процесса выступает функциональная грамотность, так как под ней понимают «способность человека решать стандартные жизненные задачи в различных сферах жизни и деятельности на основе прикладных знаний».					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6541E-2EE1-40FC-9E6D-64F423691E0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115196" cy="150019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человека решать стандартные жизненные задачи в различных сферах жизни и деятельности на основе прикладных знаний.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000240"/>
            <a:ext cx="7115196" cy="4125923"/>
          </a:xfrm>
        </p:spPr>
        <p:txBody>
          <a:bodyPr/>
          <a:lstStyle/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теоретических знаний, усвоение основ химического языка, овладение элементами логического мышления.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Химическая  грамотность </a:t>
            </a:r>
            <a:r>
              <a:rPr lang="ru-RU" b="1" dirty="0" smtClean="0"/>
              <a:t>- </a:t>
            </a:r>
            <a:endParaRPr lang="ru-RU" dirty="0"/>
          </a:p>
        </p:txBody>
      </p:sp>
      <p:pic>
        <p:nvPicPr>
          <p:cNvPr id="5" name="Picture 2" descr="D:\учитель года 2016\фото, исследоват.работы\фото2\IMG_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3500439"/>
            <a:ext cx="2286015" cy="304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учитель года 2016\фото, исследоват.работы\фото, конкурс\P1020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22373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1505</TotalTime>
  <Words>1085</Words>
  <Application>Microsoft Office PowerPoint</Application>
  <PresentationFormat>Экран (4:3)</PresentationFormat>
  <Paragraphs>108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Times New Roman CYR</vt:lpstr>
      <vt:lpstr>Wingdings</vt:lpstr>
      <vt:lpstr>Презентация1</vt:lpstr>
      <vt:lpstr>    Формирование функциональной грамотности  на уроках химии  в условиях реализации ФГОС                              Подготовила: учитель химии                                Шварц Елена Владимировна.   </vt:lpstr>
      <vt:lpstr>«Выживает  не самый сильный или  самый умный,  а тот, кто быстрее откликнется  на изменения»  Ч.Дарвин </vt:lpstr>
      <vt:lpstr>Современный человек должен уметь быстро адаптироваться к изменениям,  происходящим в мире.</vt:lpstr>
      <vt:lpstr>Термин «функциональная грамотность»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  Функциональная грамотность - способность человека решать стандартные жизненные задачи в различных сферах жизни и деятельности на основе прикладных знаний. </vt:lpstr>
      <vt:lpstr>Презентация PowerPoint</vt:lpstr>
      <vt:lpstr>Презентация PowerPoint</vt:lpstr>
      <vt:lpstr>Ситуационные задачи </vt:lpstr>
      <vt:lpstr>Формула успеха</vt:lpstr>
      <vt:lpstr>Практические задания</vt:lpstr>
      <vt:lpstr>Презентация PowerPoint</vt:lpstr>
      <vt:lpstr>Презентация PowerPoint</vt:lpstr>
      <vt:lpstr>ПЕРИОДИЧЕСКАЯ СИСТЕМА ЭЛЕМЕНТОВ И ЭЛЕКТРОННОЕ СТРОЕНИЕ АТОМОВ  </vt:lpstr>
      <vt:lpstr>Определение положения элементов в ПСХЭ по электронным формулам: </vt:lpstr>
      <vt:lpstr> Задания функциональной грамотности на уроках химии </vt:lpstr>
      <vt:lpstr>Ответ:</vt:lpstr>
      <vt:lpstr>Задания функциональной грамотности на уроках химии</vt:lpstr>
      <vt:lpstr>Ответ:</vt:lpstr>
      <vt:lpstr>Задания функциональной грамотности на уроках химии</vt:lpstr>
      <vt:lpstr>Ответ:</vt:lpstr>
      <vt:lpstr>Задания функциональной грамотности на уроках химии</vt:lpstr>
      <vt:lpstr>Ответ:</vt:lpstr>
      <vt:lpstr>Задания функциональной грамотности на уроках химии</vt:lpstr>
      <vt:lpstr>Презентация PowerPoint</vt:lpstr>
      <vt:lpstr> Требования за пределами школы:  в жизни надо уметь читать инструкции и этикетки по использованию различных химических веществ, стиральных порошков, чистящих средств в быту, приготовление растворов в консервировании, солении и т. д., читать инструкции по применению лекарств.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235</cp:revision>
  <dcterms:created xsi:type="dcterms:W3CDTF">2012-08-12T16:04:58Z</dcterms:created>
  <dcterms:modified xsi:type="dcterms:W3CDTF">2024-02-15T14:10:54Z</dcterms:modified>
</cp:coreProperties>
</file>